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63C5A-F2FC-4C9E-9977-6899B34C4E1F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B263-05DB-4B43-AF1F-833EB898268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63C5A-F2FC-4C9E-9977-6899B34C4E1F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B263-05DB-4B43-AF1F-833EB898268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63C5A-F2FC-4C9E-9977-6899B34C4E1F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B263-05DB-4B43-AF1F-833EB898268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63C5A-F2FC-4C9E-9977-6899B34C4E1F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B263-05DB-4B43-AF1F-833EB898268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63C5A-F2FC-4C9E-9977-6899B34C4E1F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B263-05DB-4B43-AF1F-833EB898268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63C5A-F2FC-4C9E-9977-6899B34C4E1F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B263-05DB-4B43-AF1F-833EB898268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63C5A-F2FC-4C9E-9977-6899B34C4E1F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B263-05DB-4B43-AF1F-833EB898268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63C5A-F2FC-4C9E-9977-6899B34C4E1F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B263-05DB-4B43-AF1F-833EB898268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63C5A-F2FC-4C9E-9977-6899B34C4E1F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B263-05DB-4B43-AF1F-833EB898268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63C5A-F2FC-4C9E-9977-6899B34C4E1F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B263-05DB-4B43-AF1F-833EB898268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63C5A-F2FC-4C9E-9977-6899B34C4E1F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B263-05DB-4B43-AF1F-833EB898268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63C5A-F2FC-4C9E-9977-6899B34C4E1F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6B263-05DB-4B43-AF1F-833EB8982687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enato.it/1044?articolo=1107&amp;sezione=153" TargetMode="External"/><Relationship Id="rId2" Type="http://schemas.openxmlformats.org/officeDocument/2006/relationships/hyperlink" Target="http://leg16.camera.it/438?shadow_regolamento_capi=982&amp;shadow_regolamento_articoli_titolo=Articolo%2049%20(*)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88641"/>
            <a:ext cx="7772400" cy="648072"/>
          </a:xfrm>
        </p:spPr>
        <p:txBody>
          <a:bodyPr>
            <a:normAutofit/>
          </a:bodyPr>
          <a:lstStyle/>
          <a:p>
            <a:r>
              <a:rPr lang="it-IT" sz="2800" dirty="0" err="1" smtClean="0"/>
              <a:t>…il</a:t>
            </a:r>
            <a:r>
              <a:rPr lang="it-IT" sz="2800" dirty="0" smtClean="0"/>
              <a:t> Governo pone la fiducia</a:t>
            </a: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980728"/>
            <a:ext cx="7920880" cy="5472608"/>
          </a:xfrm>
        </p:spPr>
        <p:txBody>
          <a:bodyPr>
            <a:normAutofit fontScale="62500" lnSpcReduction="20000"/>
          </a:bodyPr>
          <a:lstStyle/>
          <a:p>
            <a:pPr fontAlgn="base"/>
            <a:r>
              <a:rPr lang="it-IT" b="1" dirty="0" smtClean="0"/>
              <a:t>Legge 400/1988, art</a:t>
            </a:r>
            <a:r>
              <a:rPr lang="it-IT" b="1" dirty="0"/>
              <a:t>. 2</a:t>
            </a:r>
            <a:endParaRPr lang="it-IT" dirty="0"/>
          </a:p>
          <a:p>
            <a:pPr fontAlgn="base"/>
            <a:r>
              <a:rPr lang="it-IT" b="1" dirty="0"/>
              <a:t>Attribuzioni del Consiglio dei ministri</a:t>
            </a:r>
            <a:endParaRPr lang="it-IT" dirty="0"/>
          </a:p>
          <a:p>
            <a:pPr fontAlgn="base"/>
            <a:r>
              <a:rPr lang="it-IT" dirty="0"/>
              <a:t> </a:t>
            </a:r>
          </a:p>
          <a:p>
            <a:pPr algn="l" fontAlgn="base"/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1. Il Consiglio dei Ministri determina la politica generale del Governo e, ai fini dell’attuazione di essa, l’indirizzo generale dell’azione amministrativa; delibera altresì su ogni questione relativa all’indirizzo politico fissato dal rapporto fiduciario con le Camere. Dirime i conflitti di attribuzione tra i Ministri.</a:t>
            </a:r>
          </a:p>
          <a:p>
            <a:pPr algn="l" fontAlgn="base"/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2. Il Consiglio dei Ministri esprime l’</a:t>
            </a: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assenso </a:t>
            </a: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alla iniziativa del Presidente del Consiglio dei Ministri di porre la questione di fiducia dinanzi alle Camere.</a:t>
            </a:r>
          </a:p>
          <a:p>
            <a:pPr algn="l" fontAlgn="base"/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3. Sono sottoposti alla deliberazione del Consiglio dei Ministri:</a:t>
            </a:r>
          </a:p>
          <a:p>
            <a:pPr algn="l" fontAlgn="base"/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a) le dichiarazioni relative all’indirizzo politico, agli impegni programmatici ed alle questioni su cui il Governo chiede la fiducia del Parlamento;</a:t>
            </a:r>
          </a:p>
          <a:p>
            <a:pPr algn="l" fontAlgn="base"/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b) i disegni di legge e le proposte di ritiro dei disegni di legge già presentati al Parlamento;</a:t>
            </a:r>
          </a:p>
          <a:p>
            <a:pPr algn="l" fontAlgn="base"/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c) i decreti aventi valore o forza di legge e i regolamenti da emanare con decreto del Presidente della Repubblica;</a:t>
            </a:r>
          </a:p>
          <a:p>
            <a:pPr algn="l"/>
            <a:endParaRPr lang="it-IT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it-IT" sz="2800" dirty="0" err="1" smtClean="0"/>
              <a:t>…il</a:t>
            </a:r>
            <a:r>
              <a:rPr lang="it-IT" sz="2800" dirty="0" smtClean="0"/>
              <a:t> Governo pone la fiducia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908720"/>
            <a:ext cx="8291264" cy="554461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it-IT" b="1" cap="small" dirty="0"/>
              <a:t>Art. </a:t>
            </a:r>
            <a:r>
              <a:rPr lang="it-IT" b="1" cap="small" dirty="0" smtClean="0"/>
              <a:t>116 Reg. Camera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sz="3400" dirty="0">
                <a:solidFill>
                  <a:schemeClr val="tx2">
                    <a:lumMod val="75000"/>
                  </a:schemeClr>
                </a:solidFill>
              </a:rPr>
              <a:t>1. Se il Governo pone la questione di fiducia sull'</a:t>
            </a:r>
            <a:r>
              <a:rPr lang="it-IT" sz="3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approvazione o reiezione di emendamenti </a:t>
            </a:r>
            <a:r>
              <a:rPr lang="it-IT" sz="3400" dirty="0">
                <a:solidFill>
                  <a:schemeClr val="tx2">
                    <a:lumMod val="75000"/>
                  </a:schemeClr>
                </a:solidFill>
              </a:rPr>
              <a:t>ad articoli di progetti di legge, non è modificato l'ordine degli interventi e delle votazioni stabilito dal Regolamento. </a:t>
            </a:r>
          </a:p>
          <a:p>
            <a:pPr marL="0" indent="0">
              <a:buNone/>
            </a:pPr>
            <a:r>
              <a:rPr lang="it-IT" sz="3400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it-IT" sz="34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it-IT" sz="3400" dirty="0">
                <a:solidFill>
                  <a:schemeClr val="tx2">
                    <a:lumMod val="75000"/>
                  </a:schemeClr>
                </a:solidFill>
              </a:rPr>
              <a:t>2. Se il Governo pone la questione di fiducia sul mantenimento di un articolo, si vota sull'articolo dopo che tutti gli emendamenti presentati siano stati illustrati. Se il voto della Camera è favorevole, </a:t>
            </a:r>
            <a:r>
              <a:rPr lang="it-IT" sz="3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l'articolo è approvato e tutti gli emendamenti si intendono respinti</a:t>
            </a:r>
            <a:r>
              <a:rPr lang="it-IT" sz="3400" dirty="0">
                <a:solidFill>
                  <a:schemeClr val="tx2">
                    <a:lumMod val="75000"/>
                  </a:schemeClr>
                </a:solidFill>
              </a:rPr>
              <a:t>. Nello stesso modo si procede se sia posta la questione di fiducia su un ordine del giorno, una mozione o una risoluzione. Se il progetto di legge consiste in un solo articolo, il Governo può porre la questione di fiducia sull'articolo medesimo, salva la votazione finale del progetto</a:t>
            </a:r>
            <a:r>
              <a:rPr lang="it-IT" sz="34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it-IT" sz="34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it-IT" sz="3400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it-IT" sz="34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it-IT" sz="3400" dirty="0">
                <a:solidFill>
                  <a:schemeClr val="tx2">
                    <a:lumMod val="75000"/>
                  </a:schemeClr>
                </a:solidFill>
              </a:rPr>
              <a:t>3. Sulla questione di fiducia si vota per </a:t>
            </a:r>
            <a:r>
              <a:rPr lang="it-IT" sz="3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appello nominale non prima di ventiquattro ore</a:t>
            </a:r>
            <a:r>
              <a:rPr lang="it-IT" sz="3400" dirty="0">
                <a:solidFill>
                  <a:schemeClr val="tx2">
                    <a:lumMod val="75000"/>
                  </a:schemeClr>
                </a:solidFill>
              </a:rPr>
              <a:t>, salvo diverso accordo fra i Gruppi. Ha facoltà di rendere dichiarazione di voto un deputato per ciascun Gruppo. Il Presidente concede altresì la parola ad un deputato per ciascuna delle componenti politiche costituite nel Gruppo misto e ai deputati che intendano esprimere un voto diverso rispetto a quello dichiarato dal proprio Gruppo, stabilendo le modalità e i limiti di tempo degli </a:t>
            </a:r>
            <a:r>
              <a:rPr lang="it-IT" sz="3400">
                <a:solidFill>
                  <a:schemeClr val="tx2">
                    <a:lumMod val="75000"/>
                  </a:schemeClr>
                </a:solidFill>
              </a:rPr>
              <a:t>interventi</a:t>
            </a:r>
            <a:r>
              <a:rPr lang="it-IT" sz="340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it-IT" sz="34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it-IT" sz="3400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it-IT" sz="34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it-IT" sz="3400" dirty="0">
                <a:solidFill>
                  <a:schemeClr val="tx2">
                    <a:lumMod val="75000"/>
                  </a:schemeClr>
                </a:solidFill>
              </a:rPr>
              <a:t>4. La questione di fiducia </a:t>
            </a:r>
            <a:r>
              <a:rPr lang="it-IT" sz="3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 può essere posta </a:t>
            </a:r>
            <a:r>
              <a:rPr lang="it-IT" sz="3400" dirty="0">
                <a:solidFill>
                  <a:schemeClr val="tx2">
                    <a:lumMod val="75000"/>
                  </a:schemeClr>
                </a:solidFill>
              </a:rPr>
              <a:t>su proposte di inchieste parlamentari, modificazioni del Regolamento e relative interpretazioni o richiami, autorizzazioni a procedere e verifica delle elezioni, nomine, fatti personali, sanzioni disciplinari e in generale su quanto attenga alle condizioni di funzionamento interno della Camera e su tutti quegli argomenti per i quali il Regolamento prescrive votazioni per alzata di mano o per </a:t>
            </a:r>
            <a:r>
              <a:rPr lang="it-IT" sz="3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scrutinio segreto</a:t>
            </a:r>
            <a:r>
              <a:rPr lang="it-IT" sz="3400" dirty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it-IT" sz="3400" dirty="0" smtClean="0">
                <a:solidFill>
                  <a:schemeClr val="tx2">
                    <a:lumMod val="75000"/>
                  </a:schemeClr>
                </a:solidFill>
              </a:rPr>
              <a:t>[</a:t>
            </a:r>
            <a:r>
              <a:rPr lang="it-IT" sz="3400" dirty="0" smtClean="0">
                <a:solidFill>
                  <a:schemeClr val="tx2">
                    <a:lumMod val="75000"/>
                  </a:schemeClr>
                </a:solidFill>
                <a:hlinkClick r:id="rId2"/>
              </a:rPr>
              <a:t>Camera</a:t>
            </a:r>
            <a:r>
              <a:rPr lang="it-IT" sz="3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it-IT" sz="3400" dirty="0" smtClean="0">
                <a:solidFill>
                  <a:schemeClr val="tx2">
                    <a:lumMod val="75000"/>
                  </a:schemeClr>
                </a:solidFill>
                <a:hlinkClick r:id="rId3"/>
              </a:rPr>
              <a:t>Senato</a:t>
            </a:r>
            <a:r>
              <a:rPr lang="it-IT" sz="3400" dirty="0" smtClean="0">
                <a:solidFill>
                  <a:schemeClr val="tx2">
                    <a:lumMod val="75000"/>
                  </a:schemeClr>
                </a:solidFill>
              </a:rPr>
              <a:t>]</a:t>
            </a:r>
            <a:endParaRPr lang="it-IT" sz="34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64</Words>
  <Application>Microsoft Office PowerPoint</Application>
  <PresentationFormat>Presentazione su schermo 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di Office</vt:lpstr>
      <vt:lpstr>…il Governo pone la fiducia</vt:lpstr>
      <vt:lpstr>…il Governo pone la fiducia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…il Governo pone la fiducia</dc:title>
  <dc:creator>roberto</dc:creator>
  <cp:lastModifiedBy>roberto bin</cp:lastModifiedBy>
  <cp:revision>5</cp:revision>
  <dcterms:created xsi:type="dcterms:W3CDTF">2012-10-16T09:34:48Z</dcterms:created>
  <dcterms:modified xsi:type="dcterms:W3CDTF">2017-10-24T14:14:41Z</dcterms:modified>
</cp:coreProperties>
</file>